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</p:sldIdLst>
  <p:sldSz cx="10058400" cy="7772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ice" charset="1" panose="00000500000000000000"/>
      <p:regular r:id="rId10"/>
    </p:embeddedFont>
    <p:embeddedFont>
      <p:font typeface="Alice Bold" charset="1" panose="00000500000000000000"/>
      <p:regular r:id="rId11"/>
    </p:embeddedFont>
    <p:embeddedFont>
      <p:font typeface="Alice Italics" charset="1" panose="00000500000000000000"/>
      <p:regular r:id="rId12"/>
    </p:embeddedFont>
    <p:embeddedFont>
      <p:font typeface="Alice Bold Italics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4282" y="-202585"/>
            <a:ext cx="5233482" cy="8177570"/>
            <a:chOff x="0" y="0"/>
            <a:chExt cx="2304680" cy="360117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04679" cy="3601174"/>
            </a:xfrm>
            <a:custGeom>
              <a:avLst/>
              <a:gdLst/>
              <a:ahLst/>
              <a:cxnLst/>
              <a:rect r="r" b="b" t="t" l="l"/>
              <a:pathLst>
                <a:path h="3601174" w="2304679">
                  <a:moveTo>
                    <a:pt x="0" y="0"/>
                  </a:moveTo>
                  <a:lnTo>
                    <a:pt x="2304679" y="0"/>
                  </a:lnTo>
                  <a:lnTo>
                    <a:pt x="2304679" y="3601174"/>
                  </a:lnTo>
                  <a:lnTo>
                    <a:pt x="0" y="3601174"/>
                  </a:lnTo>
                  <a:close/>
                </a:path>
              </a:pathLst>
            </a:custGeom>
            <a:solidFill>
              <a:srgbClr val="266041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521607" y="1316345"/>
            <a:ext cx="2044387" cy="1537911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110770" y="1561344"/>
            <a:ext cx="2807660" cy="2181529"/>
            <a:chOff x="0" y="0"/>
            <a:chExt cx="3743546" cy="290870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203533" y="2487021"/>
              <a:ext cx="3336479" cy="421684"/>
              <a:chOff x="0" y="0"/>
              <a:chExt cx="4521862" cy="57150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255270"/>
                <a:ext cx="4521862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4521862">
                    <a:moveTo>
                      <a:pt x="423103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521862" y="69850"/>
                    </a:lnTo>
                    <a:lnTo>
                      <a:pt x="4521862" y="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grpSp>
          <p:nvGrpSpPr>
            <p:cNvPr name="Group 8" id="8"/>
            <p:cNvGrpSpPr/>
            <p:nvPr/>
          </p:nvGrpSpPr>
          <p:grpSpPr>
            <a:xfrm rot="0">
              <a:off x="203533" y="0"/>
              <a:ext cx="3336479" cy="421684"/>
              <a:chOff x="0" y="0"/>
              <a:chExt cx="4521862" cy="57150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255270"/>
                <a:ext cx="4521862" cy="69850"/>
              </a:xfrm>
              <a:custGeom>
                <a:avLst/>
                <a:gdLst/>
                <a:ahLst/>
                <a:cxnLst/>
                <a:rect r="r" b="b" t="t" l="l"/>
                <a:pathLst>
                  <a:path h="69850" w="4521862">
                    <a:moveTo>
                      <a:pt x="4231032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4521862" y="69850"/>
                    </a:lnTo>
                    <a:lnTo>
                      <a:pt x="4521862" y="0"/>
                    </a:ln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sp>
          <p:nvSpPr>
            <p:cNvPr name="TextBox 10" id="10"/>
            <p:cNvSpPr txBox="true"/>
            <p:nvPr/>
          </p:nvSpPr>
          <p:spPr>
            <a:xfrm rot="0">
              <a:off x="0" y="563801"/>
              <a:ext cx="3743546" cy="17362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588"/>
                </a:lnSpc>
              </a:pPr>
              <a:r>
                <a:rPr lang="en-US" sz="2300">
                  <a:solidFill>
                    <a:srgbClr val="F5F5EF"/>
                  </a:solidFill>
                  <a:latin typeface="Alice Italics"/>
                </a:rPr>
                <a:t>We are the shapers</a:t>
              </a:r>
            </a:p>
            <a:p>
              <a:pPr algn="ctr" marL="0" indent="0" lvl="0">
                <a:lnSpc>
                  <a:spcPts val="3588"/>
                </a:lnSpc>
              </a:pPr>
              <a:r>
                <a:rPr lang="en-US" sz="2300">
                  <a:solidFill>
                    <a:srgbClr val="F5F5EF"/>
                  </a:solidFill>
                  <a:latin typeface="Alice Italics"/>
                </a:rPr>
                <a:t>of great minds and honorable values.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6092824" y="3299431"/>
            <a:ext cx="2901952" cy="12014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755"/>
              </a:lnSpc>
              <a:spcBef>
                <a:spcPct val="0"/>
              </a:spcBef>
            </a:pPr>
            <a:r>
              <a:rPr lang="en-US" sz="3835">
                <a:solidFill>
                  <a:srgbClr val="B76E22"/>
                </a:solidFill>
                <a:latin typeface="Alice"/>
              </a:rPr>
              <a:t>Hil</a:t>
            </a:r>
            <a:r>
              <a:rPr lang="en-US" sz="3835" u="none">
                <a:solidFill>
                  <a:srgbClr val="B76E22"/>
                </a:solidFill>
                <a:latin typeface="Alice"/>
              </a:rPr>
              <a:t>denburg</a:t>
            </a:r>
          </a:p>
          <a:p>
            <a:pPr algn="ctr" marL="0" indent="0" lvl="0">
              <a:lnSpc>
                <a:spcPts val="4755"/>
              </a:lnSpc>
              <a:spcBef>
                <a:spcPct val="0"/>
              </a:spcBef>
            </a:pPr>
            <a:r>
              <a:rPr lang="en-US" sz="3835" u="none">
                <a:solidFill>
                  <a:srgbClr val="B76E22"/>
                </a:solidFill>
                <a:latin typeface="Alice"/>
              </a:rPr>
              <a:t>College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837534" y="1278245"/>
            <a:ext cx="1412531" cy="104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340"/>
              </a:lnSpc>
              <a:spcBef>
                <a:spcPct val="0"/>
              </a:spcBef>
            </a:pPr>
            <a:r>
              <a:rPr lang="en-US" sz="6726">
                <a:solidFill>
                  <a:srgbClr val="B76E22"/>
                </a:solidFill>
                <a:latin typeface="Alice"/>
              </a:rPr>
              <a:t>H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85321" y="6476952"/>
            <a:ext cx="2316959" cy="583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352"/>
              </a:lnSpc>
            </a:pPr>
            <a:r>
              <a:rPr lang="en-US" sz="1400" spc="100" u="none">
                <a:solidFill>
                  <a:srgbClr val="000000"/>
                </a:solidFill>
                <a:latin typeface="Alice"/>
              </a:rPr>
              <a:t>Shaping Minds </a:t>
            </a:r>
          </a:p>
          <a:p>
            <a:pPr algn="ctr" marL="0" indent="0" lvl="0">
              <a:lnSpc>
                <a:spcPts val="2352"/>
              </a:lnSpc>
            </a:pPr>
            <a:r>
              <a:rPr lang="en-US" sz="1400" spc="100" u="none">
                <a:solidFill>
                  <a:srgbClr val="000000"/>
                </a:solidFill>
                <a:latin typeface="Alice"/>
              </a:rPr>
              <a:t>— Since 1932 —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1216131" y="4470859"/>
            <a:ext cx="2596938" cy="2335954"/>
            <a:chOff x="0" y="0"/>
            <a:chExt cx="3462584" cy="311460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9050"/>
              <a:ext cx="3462584" cy="486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52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5F5EF"/>
                  </a:solidFill>
                  <a:latin typeface="Alice"/>
                </a:rPr>
                <a:t>The Campus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573954"/>
              <a:ext cx="3462584" cy="5728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82" u="none">
                  <a:solidFill>
                    <a:srgbClr val="F5F5EF"/>
                  </a:solidFill>
                  <a:latin typeface="Alice"/>
                </a:rPr>
                <a:t>123 Anywhere St.,</a:t>
              </a:r>
            </a:p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82" u="none">
                  <a:solidFill>
                    <a:srgbClr val="F5F5EF"/>
                  </a:solidFill>
                  <a:latin typeface="Alice"/>
                </a:rPr>
                <a:t>Any City, ST 12345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656605"/>
              <a:ext cx="3462584" cy="486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852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5F5EF"/>
                  </a:solidFill>
                  <a:latin typeface="Alice"/>
                </a:rPr>
                <a:t>Contact Us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2249609"/>
              <a:ext cx="3462584" cy="8649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788"/>
                </a:lnSpc>
              </a:pPr>
              <a:r>
                <a:rPr lang="en-US" sz="1200" spc="82">
                  <a:solidFill>
                    <a:srgbClr val="F5F5EF"/>
                  </a:solidFill>
                  <a:latin typeface="Alice"/>
                </a:rPr>
                <a:t>+123-456-7890</a:t>
              </a:r>
            </a:p>
            <a:p>
              <a:pPr algn="ctr">
                <a:lnSpc>
                  <a:spcPts val="1788"/>
                </a:lnSpc>
              </a:pPr>
              <a:r>
                <a:rPr lang="en-US" sz="1200" spc="82">
                  <a:solidFill>
                    <a:srgbClr val="F5F5EF"/>
                  </a:solidFill>
                  <a:latin typeface="Alice"/>
                </a:rPr>
                <a:t>hello@reallygreatsite.com</a:t>
              </a:r>
            </a:p>
            <a:p>
              <a:pPr algn="ctr" marL="0" indent="0" lvl="0">
                <a:lnSpc>
                  <a:spcPts val="1788"/>
                </a:lnSpc>
                <a:spcBef>
                  <a:spcPct val="0"/>
                </a:spcBef>
              </a:pPr>
              <a:r>
                <a:rPr lang="en-US" sz="1200" spc="82">
                  <a:solidFill>
                    <a:srgbClr val="F5F5EF"/>
                  </a:solidFill>
                  <a:latin typeface="Alice"/>
                </a:rPr>
                <a:t>www.reallygreatsite.com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809" y="2313484"/>
            <a:ext cx="5214009" cy="5717438"/>
            <a:chOff x="0" y="0"/>
            <a:chExt cx="2334377" cy="2559768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34377" cy="2559768"/>
            </a:xfrm>
            <a:custGeom>
              <a:avLst/>
              <a:gdLst/>
              <a:ahLst/>
              <a:cxnLst/>
              <a:rect r="r" b="b" t="t" l="l"/>
              <a:pathLst>
                <a:path h="2559768" w="2334377">
                  <a:moveTo>
                    <a:pt x="0" y="0"/>
                  </a:moveTo>
                  <a:lnTo>
                    <a:pt x="2334377" y="0"/>
                  </a:lnTo>
                  <a:lnTo>
                    <a:pt x="2334377" y="2559768"/>
                  </a:lnTo>
                  <a:lnTo>
                    <a:pt x="0" y="2559768"/>
                  </a:lnTo>
                  <a:close/>
                </a:path>
              </a:pathLst>
            </a:custGeom>
            <a:solidFill>
              <a:srgbClr val="266041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8876" t="0" r="17084" b="3795"/>
          <a:stretch>
            <a:fillRect/>
          </a:stretch>
        </p:blipFill>
        <p:spPr>
          <a:xfrm flipH="false" flipV="false" rot="0">
            <a:off x="5029200" y="-262292"/>
            <a:ext cx="5261729" cy="4557974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399396" y="585722"/>
            <a:ext cx="3995757" cy="1258034"/>
            <a:chOff x="0" y="0"/>
            <a:chExt cx="5327675" cy="167737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8575"/>
              <a:ext cx="5327675" cy="4954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21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B76E22"/>
                  </a:solidFill>
                  <a:latin typeface="Alice"/>
                </a:rPr>
                <a:t>The School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39864"/>
              <a:ext cx="5327675" cy="937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416"/>
                </a:lnSpc>
              </a:pPr>
              <a:r>
                <a:rPr lang="en-US" sz="1200" spc="21" u="none">
                  <a:solidFill>
                    <a:srgbClr val="000000"/>
                  </a:solidFill>
                  <a:latin typeface="Alice"/>
                </a:rPr>
                <a:t>School brochures have stood the test of time, and there's a good reason why. They're one of the most efficient and convenient ways to promote your school and connect with parents.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28596" y="4721849"/>
            <a:ext cx="4210695" cy="2582395"/>
            <a:chOff x="0" y="0"/>
            <a:chExt cx="5614260" cy="344319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28575"/>
              <a:ext cx="5614260" cy="483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921"/>
                </a:lnSpc>
                <a:spcBef>
                  <a:spcPct val="0"/>
                </a:spcBef>
              </a:pPr>
              <a:r>
                <a:rPr lang="en-US" sz="2300" u="none">
                  <a:solidFill>
                    <a:srgbClr val="B76E22"/>
                  </a:solidFill>
                  <a:latin typeface="Alice"/>
                </a:rPr>
                <a:t>Admissions Ongoing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362679"/>
              <a:ext cx="5614260" cy="2080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259080" indent="-129540" lvl="1">
                <a:lnSpc>
                  <a:spcPts val="1416"/>
                </a:lnSpc>
                <a:buFont typeface="Arial"/>
                <a:buChar char="•"/>
              </a:pPr>
              <a:r>
                <a:rPr lang="en-US" sz="1200" spc="21">
                  <a:solidFill>
                    <a:srgbClr val="000000"/>
                  </a:solidFill>
                  <a:latin typeface="Alice"/>
                </a:rPr>
                <a:t>School brochures have stood the test of time, and there's a good reason why. </a:t>
              </a:r>
            </a:p>
            <a:p>
              <a:pPr>
                <a:lnSpc>
                  <a:spcPts val="1416"/>
                </a:lnSpc>
              </a:pPr>
            </a:p>
            <a:p>
              <a:pPr marL="259080" indent="-129540" lvl="1">
                <a:lnSpc>
                  <a:spcPts val="1416"/>
                </a:lnSpc>
                <a:buFont typeface="Arial"/>
                <a:buChar char="•"/>
              </a:pPr>
              <a:r>
                <a:rPr lang="en-US" sz="1200" spc="21">
                  <a:solidFill>
                    <a:srgbClr val="000000"/>
                  </a:solidFill>
                  <a:latin typeface="Alice"/>
                </a:rPr>
                <a:t>They're one of the most efficient and convenient ways to promote your school and connect with parents.</a:t>
              </a:r>
            </a:p>
            <a:p>
              <a:pPr>
                <a:lnSpc>
                  <a:spcPts val="1416"/>
                </a:lnSpc>
              </a:pPr>
            </a:p>
            <a:p>
              <a:pPr marL="259080" indent="-129540" lvl="1">
                <a:lnSpc>
                  <a:spcPts val="1416"/>
                </a:lnSpc>
                <a:buFont typeface="Arial"/>
                <a:buChar char="•"/>
              </a:pPr>
              <a:r>
                <a:rPr lang="en-US" sz="1200" spc="21">
                  <a:solidFill>
                    <a:srgbClr val="000000"/>
                  </a:solidFill>
                  <a:latin typeface="Alice"/>
                </a:rPr>
                <a:t>To create your own, you need to remember to include relevant information that can both promote your institution, while keeping readers interested.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771637"/>
              <a:ext cx="5614260" cy="27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144">
                  <a:solidFill>
                    <a:srgbClr val="266041"/>
                  </a:solidFill>
                  <a:latin typeface="Alice Bold"/>
                </a:rPr>
                <a:t>PROCEDURE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99396" y="2787453"/>
            <a:ext cx="3995757" cy="4551798"/>
            <a:chOff x="0" y="0"/>
            <a:chExt cx="5327675" cy="6069064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3074813"/>
              <a:ext cx="5327675" cy="937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16"/>
                </a:lnSpc>
              </a:pPr>
              <a:r>
                <a:rPr lang="en-US" sz="1200" spc="21">
                  <a:solidFill>
                    <a:srgbClr val="F5F5EF"/>
                  </a:solidFill>
                  <a:latin typeface="Alice"/>
                </a:rPr>
                <a:t>Make sure you highlight the educational opportunities that your school takes pride in. This can include special courses and workshops, as well as extra-curriculars. You can even feature esteemed members of the faculty.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647721"/>
              <a:ext cx="5327675" cy="27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144">
                  <a:solidFill>
                    <a:srgbClr val="F5F5EF"/>
                  </a:solidFill>
                  <a:latin typeface="Alice Bold"/>
                </a:rPr>
                <a:t>CURRICULUM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4902950"/>
              <a:ext cx="5327675" cy="11661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16"/>
                </a:lnSpc>
              </a:pPr>
              <a:r>
                <a:rPr lang="en-US" sz="1200" spc="21">
                  <a:solidFill>
                    <a:srgbClr val="F5F5EF"/>
                  </a:solidFill>
                  <a:latin typeface="Alice"/>
                </a:rPr>
                <a:t>Make sure you highlight the educational opportunities that</a:t>
              </a:r>
            </a:p>
            <a:p>
              <a:pPr>
                <a:lnSpc>
                  <a:spcPts val="1416"/>
                </a:lnSpc>
              </a:pPr>
              <a:r>
                <a:rPr lang="en-US" sz="1200" spc="21">
                  <a:solidFill>
                    <a:srgbClr val="F5F5EF"/>
                  </a:solidFill>
                  <a:latin typeface="Alice"/>
                </a:rPr>
                <a:t>your school takes pride in. This can include special courses and workshops, as well as extra-curriculars. You can even feature esteemed members of the faculty.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4469611"/>
              <a:ext cx="5327675" cy="27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144">
                  <a:solidFill>
                    <a:srgbClr val="F5F5EF"/>
                  </a:solidFill>
                  <a:latin typeface="Alice Bold"/>
                </a:rPr>
                <a:t>SCHOLARSHIPS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193299"/>
              <a:ext cx="5327675" cy="9375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416"/>
                </a:lnSpc>
              </a:pPr>
              <a:r>
                <a:rPr lang="en-US" sz="1200" spc="21">
                  <a:solidFill>
                    <a:srgbClr val="F5F5EF"/>
                  </a:solidFill>
                  <a:latin typeface="Alice"/>
                </a:rPr>
                <a:t>Make sure you highlight the educational opportunities that your school takes pride in. This can include special courses and workshops, as well as extra-curriculars. You can even feature esteemed members of the faculty.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777602"/>
              <a:ext cx="5327675" cy="274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625"/>
                </a:lnSpc>
              </a:pPr>
              <a:r>
                <a:rPr lang="en-US" sz="1300" spc="144">
                  <a:solidFill>
                    <a:srgbClr val="F5F5EF"/>
                  </a:solidFill>
                  <a:latin typeface="Alice Bold"/>
                </a:rPr>
                <a:t>FACILITIES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-19050"/>
              <a:ext cx="5327675" cy="4860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2852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F5F5EF"/>
                  </a:solidFill>
                  <a:latin typeface="Alice"/>
                </a:rPr>
                <a:t>The Campus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DAEnBvSy_xA</dc:identifier>
  <dcterms:modified xsi:type="dcterms:W3CDTF">2011-08-01T06:04:30Z</dcterms:modified>
  <cp:revision>1</cp:revision>
  <dc:title>Green and Brown Simple School/Education Landscape Bi-Fold Brochure</dc:title>
</cp:coreProperties>
</file>