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4"/>
    <p:sldId id="257" r:id="rId15"/>
  </p:sldIdLst>
  <p:sldSz cx="10058400" cy="77724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Rubik Black" charset="1" panose="00000A00000000000000"/>
      <p:regular r:id="rId10"/>
    </p:embeddedFont>
    <p:embeddedFont>
      <p:font typeface="Rubik Black Italics" charset="1" panose="00000A00000000000000"/>
      <p:regular r:id="rId11"/>
    </p:embeddedFont>
    <p:embeddedFont>
      <p:font typeface="Quicksand" charset="1" panose="00000600000000000000"/>
      <p:regular r:id="rId12"/>
    </p:embeddedFont>
    <p:embeddedFont>
      <p:font typeface="Quicksand Bold" charset="1" panose="0000080000000000000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slides/slide1.xml" Type="http://schemas.openxmlformats.org/officeDocument/2006/relationships/slide"/><Relationship Id="rId15" Target="slides/slide2.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10.png" Type="http://schemas.openxmlformats.org/officeDocument/2006/relationships/image"/><Relationship Id="rId7" Target="../media/image1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49AEEF"/>
        </a:solidFill>
      </p:bgPr>
    </p:bg>
    <p:spTree>
      <p:nvGrpSpPr>
        <p:cNvPr id="1" name=""/>
        <p:cNvGrpSpPr/>
        <p:nvPr/>
      </p:nvGrpSpPr>
      <p:grpSpPr>
        <a:xfrm>
          <a:off x="0" y="0"/>
          <a:ext cx="0" cy="0"/>
          <a:chOff x="0" y="0"/>
          <a:chExt cx="0" cy="0"/>
        </a:xfrm>
      </p:grpSpPr>
      <p:grpSp>
        <p:nvGrpSpPr>
          <p:cNvPr name="Group 2" id="2"/>
          <p:cNvGrpSpPr/>
          <p:nvPr/>
        </p:nvGrpSpPr>
        <p:grpSpPr>
          <a:xfrm rot="0">
            <a:off x="5029200" y="-237698"/>
            <a:ext cx="5308883" cy="5743482"/>
            <a:chOff x="0" y="0"/>
            <a:chExt cx="7078510" cy="7657976"/>
          </a:xfrm>
        </p:grpSpPr>
        <p:pic>
          <p:nvPicPr>
            <p:cNvPr name="Picture 3" id="3"/>
            <p:cNvPicPr>
              <a:picLocks noChangeAspect="true"/>
            </p:cNvPicPr>
            <p:nvPr/>
          </p:nvPicPr>
          <p:blipFill>
            <a:blip r:embed="rId2"/>
            <a:srcRect l="0" t="26159" r="16413" b="13554"/>
            <a:stretch>
              <a:fillRect/>
            </a:stretch>
          </p:blipFill>
          <p:spPr>
            <a:xfrm>
              <a:off x="0" y="0"/>
              <a:ext cx="7078510" cy="7657976"/>
            </a:xfrm>
            <a:prstGeom prst="rect">
              <a:avLst/>
            </a:prstGeom>
          </p:spPr>
        </p:pic>
      </p:grpSp>
      <p:sp>
        <p:nvSpPr>
          <p:cNvPr name="AutoShape 4" id="4"/>
          <p:cNvSpPr/>
          <p:nvPr/>
        </p:nvSpPr>
        <p:spPr>
          <a:xfrm rot="0">
            <a:off x="-217316" y="-237698"/>
            <a:ext cx="5246516" cy="8247796"/>
          </a:xfrm>
          <a:prstGeom prst="rect">
            <a:avLst/>
          </a:prstGeom>
          <a:solidFill>
            <a:srgbClr val="F5F5EF"/>
          </a:solidFill>
        </p:spPr>
      </p:sp>
      <p:grpSp>
        <p:nvGrpSpPr>
          <p:cNvPr name="Group 5" id="5"/>
          <p:cNvGrpSpPr/>
          <p:nvPr/>
        </p:nvGrpSpPr>
        <p:grpSpPr>
          <a:xfrm rot="1342577">
            <a:off x="5276" y="1246483"/>
            <a:ext cx="2573092" cy="4851242"/>
            <a:chOff x="0" y="0"/>
            <a:chExt cx="3430789" cy="6468322"/>
          </a:xfrm>
        </p:grpSpPr>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true" flipV="false" rot="-3612622">
              <a:off x="-550129" y="3484853"/>
              <a:ext cx="4531047" cy="1359314"/>
            </a:xfrm>
            <a:prstGeom prst="rect">
              <a:avLst/>
            </a:prstGeom>
          </p:spPr>
        </p:pic>
        <p:pic>
          <p:nvPicPr>
            <p:cNvPr name="Picture 7" id="7"/>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789126">
              <a:off x="2044590" y="89300"/>
              <a:ext cx="1038079" cy="2195937"/>
            </a:xfrm>
            <a:prstGeom prst="rect">
              <a:avLst/>
            </a:prstGeom>
          </p:spPr>
        </p:pic>
      </p:grpSp>
      <p:sp>
        <p:nvSpPr>
          <p:cNvPr name="TextBox 8" id="8"/>
          <p:cNvSpPr txBox="true"/>
          <p:nvPr/>
        </p:nvSpPr>
        <p:spPr>
          <a:xfrm rot="0">
            <a:off x="1176076" y="490047"/>
            <a:ext cx="3402460" cy="637540"/>
          </a:xfrm>
          <a:prstGeom prst="rect">
            <a:avLst/>
          </a:prstGeom>
        </p:spPr>
        <p:txBody>
          <a:bodyPr anchor="t" rtlCol="false" tIns="0" lIns="0" bIns="0" rIns="0">
            <a:spAutoFit/>
          </a:bodyPr>
          <a:lstStyle/>
          <a:p>
            <a:pPr algn="r" marL="0" indent="0" lvl="0">
              <a:lnSpc>
                <a:spcPts val="2480"/>
              </a:lnSpc>
              <a:spcBef>
                <a:spcPct val="0"/>
              </a:spcBef>
            </a:pPr>
            <a:r>
              <a:rPr lang="en-US" sz="2000">
                <a:solidFill>
                  <a:srgbClr val="004A98"/>
                </a:solidFill>
                <a:latin typeface="Rubik Black"/>
              </a:rPr>
              <a:t>Towards a brighter future for all children</a:t>
            </a:r>
          </a:p>
        </p:txBody>
      </p:sp>
      <p:grpSp>
        <p:nvGrpSpPr>
          <p:cNvPr name="Group 9" id="9"/>
          <p:cNvGrpSpPr/>
          <p:nvPr/>
        </p:nvGrpSpPr>
        <p:grpSpPr>
          <a:xfrm rot="0">
            <a:off x="483236" y="5857742"/>
            <a:ext cx="3651725" cy="1405561"/>
            <a:chOff x="0" y="0"/>
            <a:chExt cx="4868966" cy="1874081"/>
          </a:xfrm>
        </p:grpSpPr>
        <p:sp>
          <p:nvSpPr>
            <p:cNvPr name="TextBox 10" id="10"/>
            <p:cNvSpPr txBox="true"/>
            <p:nvPr/>
          </p:nvSpPr>
          <p:spPr>
            <a:xfrm rot="0">
              <a:off x="0" y="745559"/>
              <a:ext cx="4868966" cy="1128522"/>
            </a:xfrm>
            <a:prstGeom prst="rect">
              <a:avLst/>
            </a:prstGeom>
          </p:spPr>
          <p:txBody>
            <a:bodyPr anchor="t" rtlCol="false" tIns="0" lIns="0" bIns="0" rIns="0">
              <a:spAutoFit/>
            </a:bodyPr>
            <a:lstStyle/>
            <a:p>
              <a:pPr marL="0" indent="0" lvl="0">
                <a:lnSpc>
                  <a:spcPts val="1788"/>
                </a:lnSpc>
                <a:spcBef>
                  <a:spcPct val="0"/>
                </a:spcBef>
              </a:pPr>
              <a:r>
                <a:rPr lang="en-US" sz="1200" spc="24" u="none">
                  <a:solidFill>
                    <a:srgbClr val="004A98"/>
                  </a:solidFill>
                  <a:latin typeface="Quicksand"/>
                </a:rPr>
                <a:t>123 Anywhere St., Any City, ST 12345</a:t>
              </a:r>
            </a:p>
            <a:p>
              <a:pPr marL="0" indent="0" lvl="0">
                <a:lnSpc>
                  <a:spcPts val="1788"/>
                </a:lnSpc>
                <a:spcBef>
                  <a:spcPct val="0"/>
                </a:spcBef>
              </a:pPr>
              <a:r>
                <a:rPr lang="en-US" sz="1200" spc="24" u="none">
                  <a:solidFill>
                    <a:srgbClr val="004A98"/>
                  </a:solidFill>
                  <a:latin typeface="Quicksand"/>
                </a:rPr>
                <a:t>+123-456-7890</a:t>
              </a:r>
            </a:p>
            <a:p>
              <a:pPr marL="0" indent="0" lvl="0">
                <a:lnSpc>
                  <a:spcPts val="1788"/>
                </a:lnSpc>
                <a:spcBef>
                  <a:spcPct val="0"/>
                </a:spcBef>
              </a:pPr>
              <a:r>
                <a:rPr lang="en-US" sz="1200" spc="24" u="none">
                  <a:solidFill>
                    <a:srgbClr val="004A98"/>
                  </a:solidFill>
                  <a:latin typeface="Quicksand"/>
                </a:rPr>
                <a:t>hello@reallygreatsite.com</a:t>
              </a:r>
            </a:p>
            <a:p>
              <a:pPr marL="0" indent="0" lvl="0">
                <a:lnSpc>
                  <a:spcPts val="1788"/>
                </a:lnSpc>
                <a:spcBef>
                  <a:spcPct val="0"/>
                </a:spcBef>
              </a:pPr>
              <a:r>
                <a:rPr lang="en-US" sz="1200" spc="24" u="none">
                  <a:solidFill>
                    <a:srgbClr val="004A98"/>
                  </a:solidFill>
                  <a:latin typeface="Quicksand"/>
                </a:rPr>
                <a:t>www.reallygreatsite.com</a:t>
              </a:r>
            </a:p>
          </p:txBody>
        </p:sp>
        <p:sp>
          <p:nvSpPr>
            <p:cNvPr name="TextBox 11" id="11"/>
            <p:cNvSpPr txBox="true"/>
            <p:nvPr/>
          </p:nvSpPr>
          <p:spPr>
            <a:xfrm rot="0">
              <a:off x="0" y="-76200"/>
              <a:ext cx="4868966" cy="534755"/>
            </a:xfrm>
            <a:prstGeom prst="rect">
              <a:avLst/>
            </a:prstGeom>
          </p:spPr>
          <p:txBody>
            <a:bodyPr anchor="t" rtlCol="false" tIns="0" lIns="0" bIns="0" rIns="0">
              <a:spAutoFit/>
            </a:bodyPr>
            <a:lstStyle/>
            <a:p>
              <a:pPr algn="l" marL="0" indent="0" lvl="0">
                <a:lnSpc>
                  <a:spcPts val="3427"/>
                </a:lnSpc>
                <a:spcBef>
                  <a:spcPct val="0"/>
                </a:spcBef>
              </a:pPr>
              <a:r>
                <a:rPr lang="en-US" sz="2300" spc="46">
                  <a:solidFill>
                    <a:srgbClr val="004A98"/>
                  </a:solidFill>
                  <a:latin typeface="Rubik Black Bold"/>
                </a:rPr>
                <a:t>Contact Us</a:t>
              </a:r>
            </a:p>
          </p:txBody>
        </p:sp>
      </p:grpSp>
      <p:grpSp>
        <p:nvGrpSpPr>
          <p:cNvPr name="Group 12" id="12"/>
          <p:cNvGrpSpPr/>
          <p:nvPr/>
        </p:nvGrpSpPr>
        <p:grpSpPr>
          <a:xfrm rot="0">
            <a:off x="5636490" y="6026277"/>
            <a:ext cx="3816963" cy="1200863"/>
            <a:chOff x="0" y="0"/>
            <a:chExt cx="5089285" cy="1601150"/>
          </a:xfrm>
        </p:grpSpPr>
        <p:sp>
          <p:nvSpPr>
            <p:cNvPr name="TextBox 13" id="13"/>
            <p:cNvSpPr txBox="true"/>
            <p:nvPr/>
          </p:nvSpPr>
          <p:spPr>
            <a:xfrm rot="0">
              <a:off x="0" y="-28575"/>
              <a:ext cx="5089285" cy="1048332"/>
            </a:xfrm>
            <a:prstGeom prst="rect">
              <a:avLst/>
            </a:prstGeom>
          </p:spPr>
          <p:txBody>
            <a:bodyPr anchor="t" rtlCol="false" tIns="0" lIns="0" bIns="0" rIns="0">
              <a:spAutoFit/>
            </a:bodyPr>
            <a:lstStyle/>
            <a:p>
              <a:pPr algn="ctr" marL="0" indent="0" lvl="0">
                <a:lnSpc>
                  <a:spcPts val="6287"/>
                </a:lnSpc>
                <a:spcBef>
                  <a:spcPct val="0"/>
                </a:spcBef>
              </a:pPr>
              <a:r>
                <a:rPr lang="en-US" sz="5070">
                  <a:solidFill>
                    <a:srgbClr val="FFFFFF"/>
                  </a:solidFill>
                  <a:latin typeface="Rubik Black Bold"/>
                </a:rPr>
                <a:t>DAYCARE</a:t>
              </a:r>
            </a:p>
          </p:txBody>
        </p:sp>
        <p:sp>
          <p:nvSpPr>
            <p:cNvPr name="TextBox 14" id="14"/>
            <p:cNvSpPr txBox="true"/>
            <p:nvPr/>
          </p:nvSpPr>
          <p:spPr>
            <a:xfrm rot="0">
              <a:off x="0" y="1221192"/>
              <a:ext cx="5089285" cy="379958"/>
            </a:xfrm>
            <a:prstGeom prst="rect">
              <a:avLst/>
            </a:prstGeom>
          </p:spPr>
          <p:txBody>
            <a:bodyPr anchor="t" rtlCol="false" tIns="0" lIns="0" bIns="0" rIns="0">
              <a:spAutoFit/>
            </a:bodyPr>
            <a:lstStyle/>
            <a:p>
              <a:pPr algn="ctr" marL="0" indent="0" lvl="0">
                <a:lnSpc>
                  <a:spcPts val="2338"/>
                </a:lnSpc>
              </a:pPr>
              <a:r>
                <a:rPr lang="en-US" sz="1885" spc="37">
                  <a:solidFill>
                    <a:srgbClr val="FFFFFF"/>
                  </a:solidFill>
                  <a:latin typeface="Quicksand"/>
                </a:rPr>
                <a:t>Day Care</a:t>
              </a:r>
              <a:r>
                <a:rPr lang="en-US" sz="1885" spc="37" u="none">
                  <a:solidFill>
                    <a:srgbClr val="FFFFFF"/>
                  </a:solidFill>
                  <a:latin typeface="Quicksand"/>
                </a:rPr>
                <a:t> &amp; Preschool</a:t>
              </a:r>
            </a:p>
          </p:txBody>
        </p:sp>
      </p:grpSp>
      <p:grpSp>
        <p:nvGrpSpPr>
          <p:cNvPr name="Group 15" id="15"/>
          <p:cNvGrpSpPr/>
          <p:nvPr/>
        </p:nvGrpSpPr>
        <p:grpSpPr>
          <a:xfrm rot="0">
            <a:off x="-581760" y="-581760"/>
            <a:ext cx="1359000" cy="1359000"/>
            <a:chOff x="0" y="0"/>
            <a:chExt cx="6350000" cy="6350000"/>
          </a:xfrm>
        </p:grpSpPr>
        <p:sp>
          <p:nvSpPr>
            <p:cNvPr name="Freeform 16" id="16"/>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9ED1"/>
            </a:solidFill>
          </p:spPr>
        </p:sp>
      </p:grpSp>
      <p:grpSp>
        <p:nvGrpSpPr>
          <p:cNvPr name="Group 17" id="17"/>
          <p:cNvGrpSpPr/>
          <p:nvPr/>
        </p:nvGrpSpPr>
        <p:grpSpPr>
          <a:xfrm rot="0">
            <a:off x="9378900" y="7092900"/>
            <a:ext cx="1359000" cy="1359000"/>
            <a:chOff x="0" y="0"/>
            <a:chExt cx="6350000" cy="6350000"/>
          </a:xfrm>
        </p:grpSpPr>
        <p:sp>
          <p:nvSpPr>
            <p:cNvPr name="Freeform 18" id="18"/>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D3094"/>
            </a:solidFill>
          </p:spPr>
        </p:sp>
      </p:grpSp>
      <p:grpSp>
        <p:nvGrpSpPr>
          <p:cNvPr name="Group 19" id="19"/>
          <p:cNvGrpSpPr>
            <a:grpSpLocks noChangeAspect="true"/>
          </p:cNvGrpSpPr>
          <p:nvPr/>
        </p:nvGrpSpPr>
        <p:grpSpPr>
          <a:xfrm rot="1645657">
            <a:off x="3657601" y="6113581"/>
            <a:ext cx="587128" cy="508453"/>
            <a:chOff x="0" y="0"/>
            <a:chExt cx="6350000" cy="5499100"/>
          </a:xfrm>
        </p:grpSpPr>
        <p:sp>
          <p:nvSpPr>
            <p:cNvPr name="Freeform 20" id="20"/>
            <p:cNvSpPr/>
            <p:nvPr/>
          </p:nvSpPr>
          <p:spPr>
            <a:xfrm>
              <a:off x="0" y="0"/>
              <a:ext cx="6350000" cy="5499100"/>
            </a:xfrm>
            <a:custGeom>
              <a:avLst/>
              <a:gdLst/>
              <a:ahLst/>
              <a:cxnLst/>
              <a:rect r="r" b="b" t="t" l="l"/>
              <a:pathLst>
                <a:path h="5499100" w="6350000">
                  <a:moveTo>
                    <a:pt x="0" y="5499100"/>
                  </a:moveTo>
                  <a:lnTo>
                    <a:pt x="3175000" y="0"/>
                  </a:lnTo>
                  <a:lnTo>
                    <a:pt x="6350000" y="5499100"/>
                  </a:lnTo>
                  <a:lnTo>
                    <a:pt x="0" y="5499100"/>
                  </a:lnTo>
                  <a:close/>
                </a:path>
              </a:pathLst>
            </a:custGeom>
            <a:solidFill>
              <a:srgbClr val="CF287D"/>
            </a:solidFill>
          </p:spPr>
        </p:sp>
      </p:grpSp>
      <p:grpSp>
        <p:nvGrpSpPr>
          <p:cNvPr name="Group 21" id="21"/>
          <p:cNvGrpSpPr>
            <a:grpSpLocks noChangeAspect="true"/>
          </p:cNvGrpSpPr>
          <p:nvPr/>
        </p:nvGrpSpPr>
        <p:grpSpPr>
          <a:xfrm rot="3393269">
            <a:off x="3841396" y="6612039"/>
            <a:ext cx="587128" cy="508453"/>
            <a:chOff x="0" y="0"/>
            <a:chExt cx="6350000" cy="5499100"/>
          </a:xfrm>
        </p:grpSpPr>
        <p:sp>
          <p:nvSpPr>
            <p:cNvPr name="Freeform 22" id="22"/>
            <p:cNvSpPr/>
            <p:nvPr/>
          </p:nvSpPr>
          <p:spPr>
            <a:xfrm>
              <a:off x="0" y="0"/>
              <a:ext cx="6350000" cy="5499100"/>
            </a:xfrm>
            <a:custGeom>
              <a:avLst/>
              <a:gdLst/>
              <a:ahLst/>
              <a:cxnLst/>
              <a:rect r="r" b="b" t="t" l="l"/>
              <a:pathLst>
                <a:path h="5499100" w="6350000">
                  <a:moveTo>
                    <a:pt x="0" y="5499100"/>
                  </a:moveTo>
                  <a:lnTo>
                    <a:pt x="3175000" y="0"/>
                  </a:lnTo>
                  <a:lnTo>
                    <a:pt x="6350000" y="5499100"/>
                  </a:lnTo>
                  <a:lnTo>
                    <a:pt x="0" y="5499100"/>
                  </a:lnTo>
                  <a:close/>
                </a:path>
              </a:pathLst>
            </a:custGeom>
            <a:solidFill>
              <a:srgbClr val="49AEEF"/>
            </a:solid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582397" y="5439760"/>
            <a:ext cx="2101447" cy="2089985"/>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true" flipV="false" rot="0">
            <a:off x="2150021" y="777240"/>
            <a:ext cx="2470444" cy="669266"/>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true" flipV="false" rot="0">
            <a:off x="-351527" y="777240"/>
            <a:ext cx="2470444" cy="669266"/>
          </a:xfrm>
          <a:prstGeom prst="rect">
            <a:avLst/>
          </a:prstGeom>
        </p:spPr>
      </p:pic>
      <p:grpSp>
        <p:nvGrpSpPr>
          <p:cNvPr name="Group 5" id="5"/>
          <p:cNvGrpSpPr/>
          <p:nvPr/>
        </p:nvGrpSpPr>
        <p:grpSpPr>
          <a:xfrm rot="0">
            <a:off x="3940965" y="6871547"/>
            <a:ext cx="1359000" cy="1359000"/>
            <a:chOff x="0" y="0"/>
            <a:chExt cx="6350000" cy="6350000"/>
          </a:xfrm>
        </p:grpSpPr>
        <p:sp>
          <p:nvSpPr>
            <p:cNvPr name="Freeform 6" id="6"/>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9AEEF"/>
            </a:solidFill>
          </p:spPr>
        </p:sp>
      </p:grpSp>
      <p:grpSp>
        <p:nvGrpSpPr>
          <p:cNvPr name="Group 7" id="7"/>
          <p:cNvGrpSpPr/>
          <p:nvPr/>
        </p:nvGrpSpPr>
        <p:grpSpPr>
          <a:xfrm rot="0">
            <a:off x="5488394" y="435334"/>
            <a:ext cx="4210563" cy="4450832"/>
            <a:chOff x="0" y="0"/>
            <a:chExt cx="5614085" cy="5934443"/>
          </a:xfrm>
        </p:grpSpPr>
        <p:sp>
          <p:nvSpPr>
            <p:cNvPr name="TextBox 8" id="8"/>
            <p:cNvSpPr txBox="true"/>
            <p:nvPr/>
          </p:nvSpPr>
          <p:spPr>
            <a:xfrm rot="0">
              <a:off x="0" y="-28575"/>
              <a:ext cx="5614085" cy="483912"/>
            </a:xfrm>
            <a:prstGeom prst="rect">
              <a:avLst/>
            </a:prstGeom>
          </p:spPr>
          <p:txBody>
            <a:bodyPr anchor="t" rtlCol="false" tIns="0" lIns="0" bIns="0" rIns="0">
              <a:spAutoFit/>
            </a:bodyPr>
            <a:lstStyle/>
            <a:p>
              <a:pPr marL="0" indent="0" lvl="0">
                <a:lnSpc>
                  <a:spcPts val="2921"/>
                </a:lnSpc>
                <a:spcBef>
                  <a:spcPct val="0"/>
                </a:spcBef>
              </a:pPr>
              <a:r>
                <a:rPr lang="en-US" sz="2300">
                  <a:solidFill>
                    <a:srgbClr val="CF287D"/>
                  </a:solidFill>
                  <a:latin typeface="Rubik Black Bold"/>
                </a:rPr>
                <a:t>Levels</a:t>
              </a:r>
            </a:p>
          </p:txBody>
        </p:sp>
        <p:sp>
          <p:nvSpPr>
            <p:cNvPr name="TextBox 9" id="9"/>
            <p:cNvSpPr txBox="true"/>
            <p:nvPr/>
          </p:nvSpPr>
          <p:spPr>
            <a:xfrm rot="0">
              <a:off x="0" y="1089599"/>
              <a:ext cx="5614085" cy="1005840"/>
            </a:xfrm>
            <a:prstGeom prst="rect">
              <a:avLst/>
            </a:prstGeom>
          </p:spPr>
          <p:txBody>
            <a:bodyPr anchor="t" rtlCol="false" tIns="0" lIns="0" bIns="0" rIns="0">
              <a:spAutoFit/>
            </a:bodyPr>
            <a:lstStyle/>
            <a:p>
              <a:pPr>
                <a:lnSpc>
                  <a:spcPts val="1500"/>
                </a:lnSpc>
              </a:pPr>
              <a:r>
                <a:rPr lang="en-US" sz="1200">
                  <a:solidFill>
                    <a:srgbClr val="004A98"/>
                  </a:solidFill>
                  <a:latin typeface="Quicksand"/>
                </a:rPr>
                <a:t>Make sure you highlight the educational opportunities that your school takes pride in. This can include special courses and workshops, as well as extra-curriculars. You</a:t>
              </a:r>
              <a:r>
                <a:rPr lang="en-US" sz="1200">
                  <a:solidFill>
                    <a:srgbClr val="004A98"/>
                  </a:solidFill>
                  <a:latin typeface="Quicksand"/>
                </a:rPr>
                <a:t> can even feature esteemed members of the faculty.</a:t>
              </a:r>
            </a:p>
          </p:txBody>
        </p:sp>
        <p:sp>
          <p:nvSpPr>
            <p:cNvPr name="TextBox 10" id="10"/>
            <p:cNvSpPr txBox="true"/>
            <p:nvPr/>
          </p:nvSpPr>
          <p:spPr>
            <a:xfrm rot="0">
              <a:off x="0" y="761614"/>
              <a:ext cx="5614085" cy="255693"/>
            </a:xfrm>
            <a:prstGeom prst="rect">
              <a:avLst/>
            </a:prstGeom>
          </p:spPr>
          <p:txBody>
            <a:bodyPr anchor="t" rtlCol="false" tIns="0" lIns="0" bIns="0" rIns="0">
              <a:spAutoFit/>
            </a:bodyPr>
            <a:lstStyle/>
            <a:p>
              <a:pPr>
                <a:lnSpc>
                  <a:spcPts val="1625"/>
                </a:lnSpc>
              </a:pPr>
              <a:r>
                <a:rPr lang="en-US" sz="1300">
                  <a:solidFill>
                    <a:srgbClr val="E84B4B"/>
                  </a:solidFill>
                  <a:latin typeface="Quicksand Bold"/>
                </a:rPr>
                <a:t>NURSERY</a:t>
              </a:r>
            </a:p>
          </p:txBody>
        </p:sp>
        <p:sp>
          <p:nvSpPr>
            <p:cNvPr name="TextBox 11" id="11"/>
            <p:cNvSpPr txBox="true"/>
            <p:nvPr/>
          </p:nvSpPr>
          <p:spPr>
            <a:xfrm rot="0">
              <a:off x="0" y="3009101"/>
              <a:ext cx="5614085" cy="1005840"/>
            </a:xfrm>
            <a:prstGeom prst="rect">
              <a:avLst/>
            </a:prstGeom>
          </p:spPr>
          <p:txBody>
            <a:bodyPr anchor="t" rtlCol="false" tIns="0" lIns="0" bIns="0" rIns="0">
              <a:spAutoFit/>
            </a:bodyPr>
            <a:lstStyle/>
            <a:p>
              <a:pPr>
                <a:lnSpc>
                  <a:spcPts val="1500"/>
                </a:lnSpc>
              </a:pPr>
              <a:r>
                <a:rPr lang="en-US" sz="1200">
                  <a:solidFill>
                    <a:srgbClr val="004A98"/>
                  </a:solidFill>
                  <a:latin typeface="Quicksand"/>
                </a:rPr>
                <a:t>Make sure you highlight the educational opportunities that your school takes pride in. This can include special courses and workshops, as well as extra-curriculars. You</a:t>
              </a:r>
              <a:r>
                <a:rPr lang="en-US" sz="1200">
                  <a:solidFill>
                    <a:srgbClr val="004A98"/>
                  </a:solidFill>
                  <a:latin typeface="Quicksand"/>
                </a:rPr>
                <a:t> can even feature esteemed members of the faculty.</a:t>
              </a:r>
            </a:p>
          </p:txBody>
        </p:sp>
        <p:sp>
          <p:nvSpPr>
            <p:cNvPr name="TextBox 12" id="12"/>
            <p:cNvSpPr txBox="true"/>
            <p:nvPr/>
          </p:nvSpPr>
          <p:spPr>
            <a:xfrm rot="0">
              <a:off x="0" y="2681116"/>
              <a:ext cx="5614085" cy="255693"/>
            </a:xfrm>
            <a:prstGeom prst="rect">
              <a:avLst/>
            </a:prstGeom>
          </p:spPr>
          <p:txBody>
            <a:bodyPr anchor="t" rtlCol="false" tIns="0" lIns="0" bIns="0" rIns="0">
              <a:spAutoFit/>
            </a:bodyPr>
            <a:lstStyle/>
            <a:p>
              <a:pPr>
                <a:lnSpc>
                  <a:spcPts val="1625"/>
                </a:lnSpc>
              </a:pPr>
              <a:r>
                <a:rPr lang="en-US" sz="1300">
                  <a:solidFill>
                    <a:srgbClr val="E84B4B"/>
                  </a:solidFill>
                  <a:latin typeface="Quicksand Bold"/>
                </a:rPr>
                <a:t>KINDER</a:t>
              </a:r>
            </a:p>
          </p:txBody>
        </p:sp>
        <p:sp>
          <p:nvSpPr>
            <p:cNvPr name="TextBox 13" id="13"/>
            <p:cNvSpPr txBox="true"/>
            <p:nvPr/>
          </p:nvSpPr>
          <p:spPr>
            <a:xfrm rot="0">
              <a:off x="0" y="4928603"/>
              <a:ext cx="5614085" cy="1005840"/>
            </a:xfrm>
            <a:prstGeom prst="rect">
              <a:avLst/>
            </a:prstGeom>
          </p:spPr>
          <p:txBody>
            <a:bodyPr anchor="t" rtlCol="false" tIns="0" lIns="0" bIns="0" rIns="0">
              <a:spAutoFit/>
            </a:bodyPr>
            <a:lstStyle/>
            <a:p>
              <a:pPr>
                <a:lnSpc>
                  <a:spcPts val="1500"/>
                </a:lnSpc>
              </a:pPr>
              <a:r>
                <a:rPr lang="en-US" sz="1200">
                  <a:solidFill>
                    <a:srgbClr val="004A98"/>
                  </a:solidFill>
                  <a:latin typeface="Quicksand"/>
                </a:rPr>
                <a:t>Make sure you highlight the educational opportunities that your school takes pride in. This can include special courses and workshops, as well as extra-curriculars. You</a:t>
              </a:r>
              <a:r>
                <a:rPr lang="en-US" sz="1200">
                  <a:solidFill>
                    <a:srgbClr val="004A98"/>
                  </a:solidFill>
                  <a:latin typeface="Quicksand"/>
                </a:rPr>
                <a:t> can even feature esteemed members of the faculty.</a:t>
              </a:r>
            </a:p>
          </p:txBody>
        </p:sp>
        <p:sp>
          <p:nvSpPr>
            <p:cNvPr name="TextBox 14" id="14"/>
            <p:cNvSpPr txBox="true"/>
            <p:nvPr/>
          </p:nvSpPr>
          <p:spPr>
            <a:xfrm rot="0">
              <a:off x="0" y="4600617"/>
              <a:ext cx="5614085" cy="255693"/>
            </a:xfrm>
            <a:prstGeom prst="rect">
              <a:avLst/>
            </a:prstGeom>
          </p:spPr>
          <p:txBody>
            <a:bodyPr anchor="t" rtlCol="false" tIns="0" lIns="0" bIns="0" rIns="0">
              <a:spAutoFit/>
            </a:bodyPr>
            <a:lstStyle/>
            <a:p>
              <a:pPr>
                <a:lnSpc>
                  <a:spcPts val="1625"/>
                </a:lnSpc>
              </a:pPr>
              <a:r>
                <a:rPr lang="en-US" sz="1300">
                  <a:solidFill>
                    <a:srgbClr val="E84B4B"/>
                  </a:solidFill>
                  <a:latin typeface="Quicksand Bold"/>
                </a:rPr>
                <a:t>PREP</a:t>
              </a:r>
            </a:p>
          </p:txBody>
        </p:sp>
      </p:grpSp>
      <p:grpSp>
        <p:nvGrpSpPr>
          <p:cNvPr name="Group 15" id="15"/>
          <p:cNvGrpSpPr/>
          <p:nvPr/>
        </p:nvGrpSpPr>
        <p:grpSpPr>
          <a:xfrm rot="0">
            <a:off x="9019457" y="-581760"/>
            <a:ext cx="1359000" cy="1359000"/>
            <a:chOff x="0" y="0"/>
            <a:chExt cx="6350000" cy="6350000"/>
          </a:xfrm>
        </p:grpSpPr>
        <p:sp>
          <p:nvSpPr>
            <p:cNvPr name="Freeform 16" id="16"/>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9ED1"/>
            </a:solidFill>
          </p:spPr>
        </p:sp>
      </p:grpSp>
      <p:grpSp>
        <p:nvGrpSpPr>
          <p:cNvPr name="Group 17" id="17"/>
          <p:cNvGrpSpPr>
            <a:grpSpLocks noChangeAspect="true"/>
          </p:cNvGrpSpPr>
          <p:nvPr/>
        </p:nvGrpSpPr>
        <p:grpSpPr>
          <a:xfrm rot="1645657">
            <a:off x="4595262" y="1842308"/>
            <a:ext cx="781223" cy="676539"/>
            <a:chOff x="0" y="0"/>
            <a:chExt cx="6350000" cy="5499100"/>
          </a:xfrm>
        </p:grpSpPr>
        <p:sp>
          <p:nvSpPr>
            <p:cNvPr name="Freeform 18" id="18"/>
            <p:cNvSpPr/>
            <p:nvPr/>
          </p:nvSpPr>
          <p:spPr>
            <a:xfrm>
              <a:off x="0" y="0"/>
              <a:ext cx="6350000" cy="5499100"/>
            </a:xfrm>
            <a:custGeom>
              <a:avLst/>
              <a:gdLst/>
              <a:ahLst/>
              <a:cxnLst/>
              <a:rect r="r" b="b" t="t" l="l"/>
              <a:pathLst>
                <a:path h="5499100" w="6350000">
                  <a:moveTo>
                    <a:pt x="0" y="5499100"/>
                  </a:moveTo>
                  <a:lnTo>
                    <a:pt x="3175000" y="0"/>
                  </a:lnTo>
                  <a:lnTo>
                    <a:pt x="6350000" y="5499100"/>
                  </a:lnTo>
                  <a:lnTo>
                    <a:pt x="0" y="5499100"/>
                  </a:lnTo>
                  <a:close/>
                </a:path>
              </a:pathLst>
            </a:custGeom>
            <a:solidFill>
              <a:srgbClr val="CF287D"/>
            </a:solidFill>
          </p:spPr>
        </p:sp>
      </p:grpSp>
      <p:grpSp>
        <p:nvGrpSpPr>
          <p:cNvPr name="Group 19" id="19"/>
          <p:cNvGrpSpPr/>
          <p:nvPr/>
        </p:nvGrpSpPr>
        <p:grpSpPr>
          <a:xfrm rot="0">
            <a:off x="5496281" y="7070041"/>
            <a:ext cx="2882172" cy="402555"/>
            <a:chOff x="0" y="0"/>
            <a:chExt cx="3842896" cy="536740"/>
          </a:xfrm>
        </p:grpSpPr>
        <p:sp>
          <p:nvSpPr>
            <p:cNvPr name="TextBox 20" id="20"/>
            <p:cNvSpPr txBox="true"/>
            <p:nvPr/>
          </p:nvSpPr>
          <p:spPr>
            <a:xfrm rot="0">
              <a:off x="0" y="284518"/>
              <a:ext cx="3842896" cy="252222"/>
            </a:xfrm>
            <a:prstGeom prst="rect">
              <a:avLst/>
            </a:prstGeom>
          </p:spPr>
          <p:txBody>
            <a:bodyPr anchor="t" rtlCol="false" tIns="0" lIns="0" bIns="0" rIns="0">
              <a:spAutoFit/>
            </a:bodyPr>
            <a:lstStyle/>
            <a:p>
              <a:pPr marL="0" indent="0" lvl="0">
                <a:lnSpc>
                  <a:spcPts val="1788"/>
                </a:lnSpc>
                <a:spcBef>
                  <a:spcPct val="0"/>
                </a:spcBef>
              </a:pPr>
              <a:r>
                <a:rPr lang="en-US" sz="1200" spc="24">
                  <a:solidFill>
                    <a:srgbClr val="004A98"/>
                  </a:solidFill>
                  <a:latin typeface="Quicksand"/>
                </a:rPr>
                <a:t>Mondays to Fridays - 7 AM to 8 PM</a:t>
              </a:r>
            </a:p>
          </p:txBody>
        </p:sp>
        <p:sp>
          <p:nvSpPr>
            <p:cNvPr name="TextBox 21" id="21"/>
            <p:cNvSpPr txBox="true"/>
            <p:nvPr/>
          </p:nvSpPr>
          <p:spPr>
            <a:xfrm rot="0">
              <a:off x="0" y="0"/>
              <a:ext cx="3842896" cy="255693"/>
            </a:xfrm>
            <a:prstGeom prst="rect">
              <a:avLst/>
            </a:prstGeom>
          </p:spPr>
          <p:txBody>
            <a:bodyPr anchor="t" rtlCol="false" tIns="0" lIns="0" bIns="0" rIns="0">
              <a:spAutoFit/>
            </a:bodyPr>
            <a:lstStyle/>
            <a:p>
              <a:pPr algn="l" marL="0" indent="0" lvl="0">
                <a:lnSpc>
                  <a:spcPts val="1625"/>
                </a:lnSpc>
                <a:spcBef>
                  <a:spcPct val="0"/>
                </a:spcBef>
              </a:pPr>
              <a:r>
                <a:rPr lang="en-US" sz="1300">
                  <a:solidFill>
                    <a:srgbClr val="E84B4B"/>
                  </a:solidFill>
                  <a:latin typeface="Quicksand Bold"/>
                </a:rPr>
                <a:t>SCHEDULE</a:t>
              </a:r>
            </a:p>
          </p:txBody>
        </p:sp>
      </p:grpSp>
      <p:sp>
        <p:nvSpPr>
          <p:cNvPr name="TextBox 22" id="22"/>
          <p:cNvSpPr txBox="true"/>
          <p:nvPr/>
        </p:nvSpPr>
        <p:spPr>
          <a:xfrm rot="0">
            <a:off x="477480" y="5678250"/>
            <a:ext cx="3313978" cy="1580515"/>
          </a:xfrm>
          <a:prstGeom prst="rect">
            <a:avLst/>
          </a:prstGeom>
        </p:spPr>
        <p:txBody>
          <a:bodyPr anchor="t" rtlCol="false" tIns="0" lIns="0" bIns="0" rIns="0">
            <a:spAutoFit/>
          </a:bodyPr>
          <a:lstStyle/>
          <a:p>
            <a:pPr algn="l" marL="0" indent="0" lvl="0">
              <a:lnSpc>
                <a:spcPts val="2480"/>
              </a:lnSpc>
              <a:spcBef>
                <a:spcPct val="0"/>
              </a:spcBef>
            </a:pPr>
            <a:r>
              <a:rPr lang="en-US" sz="2000">
                <a:solidFill>
                  <a:srgbClr val="CF287D"/>
                </a:solidFill>
                <a:latin typeface="Rubik Black"/>
              </a:rPr>
              <a:t>At Butterhedge Sunrise, we believe that each child deserves an enriching environment to learn and grow.</a:t>
            </a:r>
          </a:p>
        </p:txBody>
      </p:sp>
      <p:grpSp>
        <p:nvGrpSpPr>
          <p:cNvPr name="Group 23" id="23"/>
          <p:cNvGrpSpPr/>
          <p:nvPr/>
        </p:nvGrpSpPr>
        <p:grpSpPr>
          <a:xfrm rot="0">
            <a:off x="477480" y="2247919"/>
            <a:ext cx="3850373" cy="2416691"/>
            <a:chOff x="0" y="0"/>
            <a:chExt cx="5133831" cy="3222255"/>
          </a:xfrm>
        </p:grpSpPr>
        <p:sp>
          <p:nvSpPr>
            <p:cNvPr name="TextBox 24" id="24"/>
            <p:cNvSpPr txBox="true"/>
            <p:nvPr/>
          </p:nvSpPr>
          <p:spPr>
            <a:xfrm rot="0">
              <a:off x="0" y="692415"/>
              <a:ext cx="5133831" cy="2529840"/>
            </a:xfrm>
            <a:prstGeom prst="rect">
              <a:avLst/>
            </a:prstGeom>
          </p:spPr>
          <p:txBody>
            <a:bodyPr anchor="t" rtlCol="false" tIns="0" lIns="0" bIns="0" rIns="0">
              <a:spAutoFit/>
            </a:bodyPr>
            <a:lstStyle/>
            <a:p>
              <a:pPr marL="0" indent="0" lvl="0">
                <a:lnSpc>
                  <a:spcPts val="1500"/>
                </a:lnSpc>
                <a:spcBef>
                  <a:spcPct val="0"/>
                </a:spcBef>
              </a:pPr>
              <a:r>
                <a:rPr lang="en-US" sz="1200" u="none">
                  <a:solidFill>
                    <a:srgbClr val="004A98"/>
                  </a:solidFill>
                  <a:latin typeface="Quicksand"/>
                </a:rPr>
                <a:t>School brochures have stood the test of time, and there's a good reason why. They're one of the most efficient and convenient ways to promote your school and connect with parents. </a:t>
              </a:r>
            </a:p>
            <a:p>
              <a:pPr marL="0" indent="0" lvl="0">
                <a:lnSpc>
                  <a:spcPts val="1500"/>
                </a:lnSpc>
                <a:spcBef>
                  <a:spcPct val="0"/>
                </a:spcBef>
              </a:pPr>
            </a:p>
            <a:p>
              <a:pPr marL="0" indent="0" lvl="0">
                <a:lnSpc>
                  <a:spcPts val="1500"/>
                </a:lnSpc>
                <a:spcBef>
                  <a:spcPct val="0"/>
                </a:spcBef>
              </a:pPr>
              <a:r>
                <a:rPr lang="en-US" sz="1200" u="none">
                  <a:solidFill>
                    <a:srgbClr val="004A98"/>
                  </a:solidFill>
                  <a:latin typeface="Quicksand"/>
                </a:rPr>
                <a:t>To create your own, you need to remember to include relevant information that can both promote your institution, while keeping readers interested. In this section, introduce the history, vision, core values, and curriculum of your university or school. </a:t>
              </a:r>
            </a:p>
          </p:txBody>
        </p:sp>
        <p:sp>
          <p:nvSpPr>
            <p:cNvPr name="TextBox 25" id="25"/>
            <p:cNvSpPr txBox="true"/>
            <p:nvPr/>
          </p:nvSpPr>
          <p:spPr>
            <a:xfrm rot="0">
              <a:off x="0" y="-28575"/>
              <a:ext cx="5133831" cy="495430"/>
            </a:xfrm>
            <a:prstGeom prst="rect">
              <a:avLst/>
            </a:prstGeom>
          </p:spPr>
          <p:txBody>
            <a:bodyPr anchor="t" rtlCol="false" tIns="0" lIns="0" bIns="0" rIns="0">
              <a:spAutoFit/>
            </a:bodyPr>
            <a:lstStyle/>
            <a:p>
              <a:pPr algn="l" marL="0" indent="0" lvl="0">
                <a:lnSpc>
                  <a:spcPts val="2921"/>
                </a:lnSpc>
                <a:spcBef>
                  <a:spcPct val="0"/>
                </a:spcBef>
              </a:pPr>
              <a:r>
                <a:rPr lang="en-US" sz="2300">
                  <a:solidFill>
                    <a:srgbClr val="E84B4B"/>
                  </a:solidFill>
                  <a:latin typeface="Rubik Black Bold"/>
                </a:rPr>
                <a:t>Who We Are</a:t>
              </a:r>
            </a:p>
          </p:txBody>
        </p:sp>
      </p:grpSp>
      <p:grpSp>
        <p:nvGrpSpPr>
          <p:cNvPr name="Group 26" id="26"/>
          <p:cNvGrpSpPr/>
          <p:nvPr/>
        </p:nvGrpSpPr>
        <p:grpSpPr>
          <a:xfrm rot="0">
            <a:off x="5496281" y="5426320"/>
            <a:ext cx="3185815" cy="1445227"/>
            <a:chOff x="0" y="0"/>
            <a:chExt cx="4247753" cy="1926969"/>
          </a:xfrm>
        </p:grpSpPr>
        <p:sp>
          <p:nvSpPr>
            <p:cNvPr name="TextBox 27" id="27"/>
            <p:cNvSpPr txBox="true"/>
            <p:nvPr/>
          </p:nvSpPr>
          <p:spPr>
            <a:xfrm rot="0">
              <a:off x="0" y="-28575"/>
              <a:ext cx="4247753" cy="495430"/>
            </a:xfrm>
            <a:prstGeom prst="rect">
              <a:avLst/>
            </a:prstGeom>
          </p:spPr>
          <p:txBody>
            <a:bodyPr anchor="t" rtlCol="false" tIns="0" lIns="0" bIns="0" rIns="0">
              <a:spAutoFit/>
            </a:bodyPr>
            <a:lstStyle/>
            <a:p>
              <a:pPr algn="l" marL="0" indent="0" lvl="0">
                <a:lnSpc>
                  <a:spcPts val="2921"/>
                </a:lnSpc>
                <a:spcBef>
                  <a:spcPct val="0"/>
                </a:spcBef>
              </a:pPr>
              <a:r>
                <a:rPr lang="en-US" sz="2300">
                  <a:solidFill>
                    <a:srgbClr val="E84B4B"/>
                  </a:solidFill>
                  <a:latin typeface="Rubik Black Bold"/>
                </a:rPr>
                <a:t>Daycare Center</a:t>
              </a:r>
            </a:p>
          </p:txBody>
        </p:sp>
        <p:sp>
          <p:nvSpPr>
            <p:cNvPr name="TextBox 28" id="28"/>
            <p:cNvSpPr txBox="true"/>
            <p:nvPr/>
          </p:nvSpPr>
          <p:spPr>
            <a:xfrm rot="0">
              <a:off x="0" y="667129"/>
              <a:ext cx="4247753" cy="1259840"/>
            </a:xfrm>
            <a:prstGeom prst="rect">
              <a:avLst/>
            </a:prstGeom>
          </p:spPr>
          <p:txBody>
            <a:bodyPr anchor="t" rtlCol="false" tIns="0" lIns="0" bIns="0" rIns="0">
              <a:spAutoFit/>
            </a:bodyPr>
            <a:lstStyle/>
            <a:p>
              <a:pPr marL="0" indent="0" lvl="0">
                <a:lnSpc>
                  <a:spcPts val="1500"/>
                </a:lnSpc>
                <a:spcBef>
                  <a:spcPct val="0"/>
                </a:spcBef>
              </a:pPr>
              <a:r>
                <a:rPr lang="en-US" sz="1200" u="none">
                  <a:solidFill>
                    <a:srgbClr val="004A98"/>
                  </a:solidFill>
                  <a:latin typeface="Quicksand"/>
                </a:rPr>
                <a:t>School brochures have stood the test of time, and there's a good reason why. They're one of the most efficient and convenient ways to promote your school and connect with parents. </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DAEnB3-UdKs</dc:identifier>
  <dcterms:modified xsi:type="dcterms:W3CDTF">2011-08-01T06:04:30Z</dcterms:modified>
  <cp:revision>1</cp:revision>
  <dc:title>Blue Illustrated School/Education Landscape Bi-Fold Brochure</dc:title>
</cp:coreProperties>
</file>